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4" r:id="rId2"/>
    <p:sldId id="265" r:id="rId3"/>
    <p:sldId id="266" r:id="rId4"/>
    <p:sldId id="263" r:id="rId5"/>
    <p:sldId id="257" r:id="rId6"/>
    <p:sldId id="258" r:id="rId7"/>
    <p:sldId id="259" r:id="rId8"/>
  </p:sldIdLst>
  <p:sldSz cx="4319588" cy="4319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C"/>
    <a:srgbClr val="1E103F"/>
    <a:srgbClr val="181447"/>
    <a:srgbClr val="000029"/>
    <a:srgbClr val="18141D"/>
    <a:srgbClr val="FF7E00"/>
    <a:srgbClr val="00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4"/>
    <p:restoredTop sz="96327"/>
  </p:normalViewPr>
  <p:slideViewPr>
    <p:cSldViewPr snapToGrid="0" snapToObjects="1">
      <p:cViewPr varScale="1">
        <p:scale>
          <a:sx n="167" d="100"/>
          <a:sy n="167" d="100"/>
        </p:scale>
        <p:origin x="264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969" y="706933"/>
            <a:ext cx="3671650" cy="1503857"/>
          </a:xfrm>
        </p:spPr>
        <p:txBody>
          <a:bodyPr anchor="b"/>
          <a:lstStyle>
            <a:lvl1pPr algn="ctr">
              <a:defRPr sz="283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49" y="2268784"/>
            <a:ext cx="3239691" cy="1042900"/>
          </a:xfrm>
        </p:spPr>
        <p:txBody>
          <a:bodyPr/>
          <a:lstStyle>
            <a:lvl1pPr marL="0" indent="0" algn="ctr">
              <a:buNone/>
              <a:defRPr sz="1134"/>
            </a:lvl1pPr>
            <a:lvl2pPr marL="215981" indent="0" algn="ctr">
              <a:buNone/>
              <a:defRPr sz="945"/>
            </a:lvl2pPr>
            <a:lvl3pPr marL="431963" indent="0" algn="ctr">
              <a:buNone/>
              <a:defRPr sz="850"/>
            </a:lvl3pPr>
            <a:lvl4pPr marL="647944" indent="0" algn="ctr">
              <a:buNone/>
              <a:defRPr sz="756"/>
            </a:lvl4pPr>
            <a:lvl5pPr marL="863925" indent="0" algn="ctr">
              <a:buNone/>
              <a:defRPr sz="756"/>
            </a:lvl5pPr>
            <a:lvl6pPr marL="1079906" indent="0" algn="ctr">
              <a:buNone/>
              <a:defRPr sz="756"/>
            </a:lvl6pPr>
            <a:lvl7pPr marL="1295888" indent="0" algn="ctr">
              <a:buNone/>
              <a:defRPr sz="756"/>
            </a:lvl7pPr>
            <a:lvl8pPr marL="1511869" indent="0" algn="ctr">
              <a:buNone/>
              <a:defRPr sz="756"/>
            </a:lvl8pPr>
            <a:lvl9pPr marL="1727850" indent="0" algn="ctr">
              <a:buNone/>
              <a:defRPr sz="75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9183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8708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1205" y="229978"/>
            <a:ext cx="931411" cy="36606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6972" y="229978"/>
            <a:ext cx="2740239" cy="36606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268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4363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22" y="1076899"/>
            <a:ext cx="3725645" cy="1796828"/>
          </a:xfrm>
        </p:spPr>
        <p:txBody>
          <a:bodyPr anchor="b"/>
          <a:lstStyle>
            <a:lvl1pPr>
              <a:defRPr sz="283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22" y="2890725"/>
            <a:ext cx="3725645" cy="944910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/>
                </a:solidFill>
              </a:defRPr>
            </a:lvl1pPr>
            <a:lvl2pPr marL="2159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9960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972" y="1149890"/>
            <a:ext cx="1835825" cy="2740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6791" y="1149890"/>
            <a:ext cx="1835825" cy="2740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0222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229979"/>
            <a:ext cx="3725645" cy="8349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35" y="1058899"/>
            <a:ext cx="1827388" cy="51895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35" y="1577849"/>
            <a:ext cx="1827388" cy="23207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6791" y="1058899"/>
            <a:ext cx="1836388" cy="51895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6791" y="1577849"/>
            <a:ext cx="1836388" cy="23207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037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3226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7485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287972"/>
            <a:ext cx="1393180" cy="1007904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388" y="621942"/>
            <a:ext cx="2186791" cy="3069707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34" y="1295877"/>
            <a:ext cx="1393180" cy="2400771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7933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287972"/>
            <a:ext cx="1393180" cy="1007904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6388" y="621942"/>
            <a:ext cx="2186791" cy="3069707"/>
          </a:xfrm>
        </p:spPr>
        <p:txBody>
          <a:bodyPr anchor="t"/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34" y="1295877"/>
            <a:ext cx="1393180" cy="2400771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4172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972" y="229979"/>
            <a:ext cx="3725645" cy="83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72" y="1149890"/>
            <a:ext cx="3725645" cy="274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972" y="4003619"/>
            <a:ext cx="971907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080BF-E304-8E47-BAC9-EA3F4D257D6A}" type="datetimeFigureOut">
              <a:rPr lang="en-DK" smtClean="0"/>
              <a:t>02/04/2022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0864" y="4003619"/>
            <a:ext cx="1457861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50709" y="4003619"/>
            <a:ext cx="971907" cy="229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80C32-9EB1-424F-88FE-00778FFF3A42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1467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1963" rtl="0" eaLnBrk="1" latinLnBrk="0" hangingPunct="1">
        <a:lnSpc>
          <a:spcPct val="90000"/>
        </a:lnSpc>
        <a:spcBef>
          <a:spcPct val="0"/>
        </a:spcBef>
        <a:buNone/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91" indent="-107991" algn="l" defTabSz="43196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23972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3.png"/><Relationship Id="rId18" Type="http://schemas.openxmlformats.org/officeDocument/2006/relationships/image" Target="../media/image16.jpg"/><Relationship Id="rId3" Type="http://schemas.openxmlformats.org/officeDocument/2006/relationships/image" Target="../media/image2.png"/><Relationship Id="rId21" Type="http://schemas.openxmlformats.org/officeDocument/2006/relationships/image" Target="../media/image7.svg"/><Relationship Id="rId7" Type="http://schemas.openxmlformats.org/officeDocument/2006/relationships/image" Target="../media/image9.jpg"/><Relationship Id="rId12" Type="http://schemas.microsoft.com/office/2007/relationships/hdphoto" Target="../media/hdphoto2.wdp"/><Relationship Id="rId17" Type="http://schemas.openxmlformats.org/officeDocument/2006/relationships/image" Target="../media/image15.jpg"/><Relationship Id="rId2" Type="http://schemas.openxmlformats.org/officeDocument/2006/relationships/image" Target="../media/image1.jpg"/><Relationship Id="rId16" Type="http://schemas.microsoft.com/office/2007/relationships/hdphoto" Target="../media/hdphoto4.wdp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19" Type="http://schemas.openxmlformats.org/officeDocument/2006/relationships/image" Target="../media/image17.jp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74B74E7-D78F-4DCD-9AB2-32398FB4BC21}"/>
              </a:ext>
            </a:extLst>
          </p:cNvPr>
          <p:cNvSpPr txBox="1"/>
          <p:nvPr/>
        </p:nvSpPr>
        <p:spPr>
          <a:xfrm>
            <a:off x="0" y="7173"/>
            <a:ext cx="3194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Montserrat" panose="00000500000000000000" pitchFamily="2" charset="0"/>
              </a:rPr>
              <a:t>Vejledning til skabeloner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ADD0900-5A19-4759-9E2D-2CEEF34F2B75}"/>
              </a:ext>
            </a:extLst>
          </p:cNvPr>
          <p:cNvSpPr txBox="1"/>
          <p:nvPr/>
        </p:nvSpPr>
        <p:spPr>
          <a:xfrm>
            <a:off x="79533" y="284172"/>
            <a:ext cx="416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Montserrat" panose="00000500000000000000" pitchFamily="2" charset="0"/>
              </a:rPr>
              <a:t>Når denne kvadratiske skabelon er klar til offentliggørelse skal: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Alle elementer ”grupperes”, og gemmes som et billede i JPEG-format. (Højreklik på det grupperede element.)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Og dette JPEG-billede skal (</a:t>
            </a:r>
            <a:r>
              <a:rPr lang="da-DK" sz="800" dirty="0" err="1">
                <a:latin typeface="Montserrat" panose="00000500000000000000" pitchFamily="2" charset="0"/>
              </a:rPr>
              <a:t>f.eks</a:t>
            </a:r>
            <a:r>
              <a:rPr lang="da-DK" sz="800" dirty="0">
                <a:latin typeface="Montserrat" panose="00000500000000000000" pitchFamily="2" charset="0"/>
              </a:rPr>
              <a:t> via Windows Paint) nedskalleres til 1200 x 1200 pixels for at passe til LinkedIn format.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Den font vi benytter er:</a:t>
            </a:r>
            <a:br>
              <a:rPr lang="da-DK" sz="800" dirty="0">
                <a:latin typeface="Montserrat" panose="00000500000000000000" pitchFamily="2" charset="0"/>
              </a:rPr>
            </a:br>
            <a:r>
              <a:rPr lang="da-DK" sz="800" dirty="0" err="1">
                <a:latin typeface="Montserrat" panose="00000500000000000000" pitchFamily="2" charset="0"/>
              </a:rPr>
              <a:t>Monserrat</a:t>
            </a:r>
            <a:r>
              <a:rPr lang="da-DK" sz="800" dirty="0">
                <a:latin typeface="Montserrat" panose="00000500000000000000" pitchFamily="2" charset="0"/>
              </a:rPr>
              <a:t> – </a:t>
            </a:r>
            <a:r>
              <a:rPr lang="da-DK" sz="800" dirty="0" err="1">
                <a:latin typeface="Montserrat" panose="00000500000000000000" pitchFamily="2" charset="0"/>
              </a:rPr>
              <a:t>skriftypen</a:t>
            </a:r>
            <a:r>
              <a:rPr lang="da-DK" sz="800" dirty="0">
                <a:latin typeface="Montserrat" panose="00000500000000000000" pitchFamily="2" charset="0"/>
              </a:rPr>
              <a:t> findes i Microsoft Office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7AEAFAF-766C-4260-9760-095C0C06FB12}"/>
              </a:ext>
            </a:extLst>
          </p:cNvPr>
          <p:cNvSpPr txBox="1"/>
          <p:nvPr/>
        </p:nvSpPr>
        <p:spPr>
          <a:xfrm>
            <a:off x="345281" y="1640745"/>
            <a:ext cx="36290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Montserrat" panose="00000500000000000000" pitchFamily="2" charset="0"/>
              </a:rPr>
              <a:t>Faste billede elementer er: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Bagerst baggrundsfarve mørk blå, RGB: 0,0,60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Baggrundsbillede, der fylder hele feltet, transparens 40%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Ovenpå </a:t>
            </a:r>
            <a:r>
              <a:rPr lang="da-DK" sz="800" dirty="0" err="1">
                <a:latin typeface="Montserrat" panose="00000500000000000000" pitchFamily="2" charset="0"/>
              </a:rPr>
              <a:t>Logo:uendelighedstegnet</a:t>
            </a:r>
            <a:r>
              <a:rPr lang="da-DK" sz="800" dirty="0">
                <a:latin typeface="Montserrat" panose="00000500000000000000" pitchFamily="2" charset="0"/>
              </a:rPr>
              <a:t>, RGB:24,20,70, transparens 40%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Ovenpå Logo (hvid bund) med orange kryds RGB: 255, 126,0</a:t>
            </a:r>
          </a:p>
          <a:p>
            <a:pPr marL="228600" indent="-228600">
              <a:buAutoNum type="arabicPeriod"/>
            </a:pPr>
            <a:r>
              <a:rPr lang="da-DK" sz="800" dirty="0">
                <a:latin typeface="Montserrat" panose="00000500000000000000" pitchFamily="2" charset="0"/>
              </a:rPr>
              <a:t>Ovenpå foretrukket toptekst: Din fremtid. Vores samfund. Bæredygtig Ledelse</a:t>
            </a:r>
          </a:p>
          <a:p>
            <a:endParaRPr lang="da-DK" sz="800" dirty="0">
              <a:latin typeface="Montserrat" panose="00000500000000000000" pitchFamily="2" charset="0"/>
            </a:endParaRPr>
          </a:p>
          <a:p>
            <a:r>
              <a:rPr lang="da-DK" sz="800" dirty="0">
                <a:latin typeface="Montserrat" panose="00000500000000000000" pitchFamily="2" charset="0"/>
              </a:rPr>
              <a:t>Start din Power Point og træk en skabelon ind du synes om, benyt den som baggrund, hvor du selv kan lægge tekst ind ovenpå.</a:t>
            </a:r>
          </a:p>
          <a:p>
            <a:endParaRPr lang="da-DK" sz="800" dirty="0">
              <a:latin typeface="Montserrat" panose="00000500000000000000" pitchFamily="2" charset="0"/>
            </a:endParaRPr>
          </a:p>
          <a:p>
            <a:r>
              <a:rPr lang="da-DK" sz="800" dirty="0">
                <a:latin typeface="Montserrat" panose="00000500000000000000" pitchFamily="2" charset="0"/>
              </a:rPr>
              <a:t>Og så er det op til dig som kandidat at skrive dét du vil arbejde for.</a:t>
            </a:r>
          </a:p>
          <a:p>
            <a:endParaRPr lang="da-DK" sz="800" dirty="0">
              <a:latin typeface="Montserrat" panose="00000500000000000000" pitchFamily="2" charset="0"/>
            </a:endParaRPr>
          </a:p>
          <a:p>
            <a:r>
              <a:rPr lang="da-DK" sz="800" dirty="0">
                <a:latin typeface="Montserrat" panose="00000500000000000000" pitchFamily="2" charset="0"/>
              </a:rPr>
              <a:t>Yderlige gode råd til hvordan du kan skrive finder du i vejledningen:</a:t>
            </a:r>
          </a:p>
          <a:p>
            <a:r>
              <a:rPr lang="da-DK" sz="800" dirty="0">
                <a:latin typeface="Montserrat" panose="00000500000000000000" pitchFamily="2" charset="0"/>
              </a:rPr>
              <a:t>Tips til min kandidat præsentation</a:t>
            </a:r>
          </a:p>
        </p:txBody>
      </p:sp>
    </p:spTree>
    <p:extLst>
      <p:ext uri="{BB962C8B-B14F-4D97-AF65-F5344CB8AC3E}">
        <p14:creationId xmlns:p14="http://schemas.microsoft.com/office/powerpoint/2010/main" val="301143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81EFDE85-0876-493B-918A-F307543AE4EA}"/>
              </a:ext>
            </a:extLst>
          </p:cNvPr>
          <p:cNvGrpSpPr/>
          <p:nvPr/>
        </p:nvGrpSpPr>
        <p:grpSpPr>
          <a:xfrm>
            <a:off x="0" y="0"/>
            <a:ext cx="4321557" cy="4323031"/>
            <a:chOff x="0" y="0"/>
            <a:chExt cx="4321557" cy="4323031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533F2DE8-0A85-4FE4-B722-D55E3127B77F}"/>
                </a:ext>
              </a:extLst>
            </p:cNvPr>
            <p:cNvSpPr/>
            <p:nvPr/>
          </p:nvSpPr>
          <p:spPr>
            <a:xfrm>
              <a:off x="0" y="0"/>
              <a:ext cx="4319588" cy="4323031"/>
            </a:xfrm>
            <a:prstGeom prst="rect">
              <a:avLst/>
            </a:prstGeom>
            <a:solidFill>
              <a:srgbClr val="00003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FA87CD-3682-164A-BB14-EC95F716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0000"/>
            </a:blip>
            <a:srcRect l="15460" t="2496" r="22733" b="4824"/>
            <a:stretch/>
          </p:blipFill>
          <p:spPr>
            <a:xfrm>
              <a:off x="0" y="3443"/>
              <a:ext cx="4316790" cy="431958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828469F-F44F-7F43-B4ED-720CFB9E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969" t="6134" r="24487" b="-6134"/>
            <a:stretch/>
          </p:blipFill>
          <p:spPr>
            <a:xfrm>
              <a:off x="0" y="28683"/>
              <a:ext cx="4321557" cy="4052888"/>
            </a:xfrm>
            <a:prstGeom prst="rect">
              <a:avLst/>
            </a:prstGeom>
          </p:spPr>
        </p:pic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E466202A-D455-405B-8845-29536D1C15FA}"/>
                </a:ext>
              </a:extLst>
            </p:cNvPr>
            <p:cNvSpPr/>
            <p:nvPr/>
          </p:nvSpPr>
          <p:spPr>
            <a:xfrm>
              <a:off x="3172053" y="3180452"/>
              <a:ext cx="986400" cy="9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pic>
          <p:nvPicPr>
            <p:cNvPr id="22" name="Graphic 36">
              <a:extLst>
                <a:ext uri="{FF2B5EF4-FFF2-40B4-BE49-F238E27FC236}">
                  <a16:creationId xmlns:a16="http://schemas.microsoft.com/office/drawing/2014/main" id="{B3101B51-93B5-40B9-AA06-796FAF69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645" y="3223796"/>
              <a:ext cx="254306" cy="254306"/>
            </a:xfrm>
            <a:prstGeom prst="rect">
              <a:avLst/>
            </a:prstGeom>
          </p:spPr>
        </p:pic>
        <p:pic>
          <p:nvPicPr>
            <p:cNvPr id="23" name="Graphic 2">
              <a:extLst>
                <a:ext uri="{FF2B5EF4-FFF2-40B4-BE49-F238E27FC236}">
                  <a16:creationId xmlns:a16="http://schemas.microsoft.com/office/drawing/2014/main" id="{2C989A74-EDDE-4D38-9329-A2469E9FE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34118" y="3529652"/>
              <a:ext cx="856073" cy="288000"/>
            </a:xfrm>
            <a:prstGeom prst="rect">
              <a:avLst/>
            </a:prstGeom>
          </p:spPr>
        </p:pic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27454B4A-9142-426D-AF31-D8793E8B5F95}"/>
                </a:ext>
              </a:extLst>
            </p:cNvPr>
            <p:cNvSpPr txBox="1"/>
            <p:nvPr/>
          </p:nvSpPr>
          <p:spPr>
            <a:xfrm>
              <a:off x="3051645" y="2846900"/>
              <a:ext cx="126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solidFill>
                    <a:srgbClr val="FF7E00"/>
                  </a:solidFill>
                  <a:latin typeface="Montserrat Medium" pitchFamily="2" charset="77"/>
                </a:rPr>
                <a:t>Bæredygtig Ledelse støtter IDA Lederforum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05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EEAF1846-2D2D-4146-9A94-FB3F4FDDF44D}"/>
              </a:ext>
            </a:extLst>
          </p:cNvPr>
          <p:cNvGrpSpPr/>
          <p:nvPr/>
        </p:nvGrpSpPr>
        <p:grpSpPr>
          <a:xfrm>
            <a:off x="0" y="-3379"/>
            <a:ext cx="4328855" cy="4322967"/>
            <a:chOff x="0" y="-3379"/>
            <a:chExt cx="4328855" cy="4322967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96C39230-2178-410D-9819-518A6F3726F9}"/>
                </a:ext>
              </a:extLst>
            </p:cNvPr>
            <p:cNvSpPr/>
            <p:nvPr/>
          </p:nvSpPr>
          <p:spPr>
            <a:xfrm>
              <a:off x="0" y="0"/>
              <a:ext cx="4316790" cy="4319588"/>
            </a:xfrm>
            <a:prstGeom prst="rect">
              <a:avLst/>
            </a:prstGeom>
            <a:solidFill>
              <a:srgbClr val="00003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FA87CD-3682-164A-BB14-EC95F716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 l="16671" r="16671"/>
            <a:stretch/>
          </p:blipFill>
          <p:spPr>
            <a:xfrm>
              <a:off x="12065" y="-3379"/>
              <a:ext cx="4316790" cy="4319588"/>
            </a:xfrm>
            <a:prstGeom prst="rect">
              <a:avLst/>
            </a:prstGeom>
            <a:noFill/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AED4040-CD13-3841-BDA5-5275AB485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969" t="6134" r="24487" b="-6134"/>
            <a:stretch/>
          </p:blipFill>
          <p:spPr>
            <a:xfrm>
              <a:off x="7298" y="0"/>
              <a:ext cx="4321557" cy="405288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4DC555-0DB7-4C4A-A741-82116707C419}"/>
                </a:ext>
              </a:extLst>
            </p:cNvPr>
            <p:cNvSpPr/>
            <p:nvPr/>
          </p:nvSpPr>
          <p:spPr>
            <a:xfrm>
              <a:off x="3108959" y="3212427"/>
              <a:ext cx="1005967" cy="984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F8E451-B774-1946-8C49-BE369BCC698F}"/>
                </a:ext>
              </a:extLst>
            </p:cNvPr>
            <p:cNvSpPr/>
            <p:nvPr/>
          </p:nvSpPr>
          <p:spPr>
            <a:xfrm>
              <a:off x="213386" y="3212429"/>
              <a:ext cx="2851090" cy="984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D070F3-37FA-E448-BB86-38264161D90B}"/>
                </a:ext>
              </a:extLst>
            </p:cNvPr>
            <p:cNvSpPr txBox="1"/>
            <p:nvPr/>
          </p:nvSpPr>
          <p:spPr>
            <a:xfrm>
              <a:off x="1263837" y="3864103"/>
              <a:ext cx="1660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rgbClr val="FF7E00"/>
                  </a:solidFill>
                  <a:latin typeface="Montserrat Medium" pitchFamily="2" charset="77"/>
                </a:rPr>
                <a:t>Find </a:t>
              </a:r>
              <a:r>
                <a:rPr lang="en-GB" sz="700" dirty="0" err="1">
                  <a:solidFill>
                    <a:srgbClr val="FF7E00"/>
                  </a:solidFill>
                  <a:latin typeface="Montserrat Medium" pitchFamily="2" charset="77"/>
                </a:rPr>
                <a:t>mig</a:t>
              </a:r>
              <a:r>
                <a:rPr lang="en-GB" sz="700" dirty="0">
                  <a:solidFill>
                    <a:srgbClr val="FF7E00"/>
                  </a:solidFill>
                  <a:latin typeface="Montserrat Medium" pitchFamily="2" charset="77"/>
                </a:rPr>
                <a:t> </a:t>
              </a:r>
              <a:r>
                <a:rPr lang="en-GB" sz="700" dirty="0" err="1">
                  <a:solidFill>
                    <a:srgbClr val="FF7E00"/>
                  </a:solidFill>
                  <a:latin typeface="Montserrat Medium" pitchFamily="2" charset="77"/>
                </a:rPr>
                <a:t>på</a:t>
              </a:r>
              <a:r>
                <a:rPr lang="en-GB" sz="700" dirty="0">
                  <a:solidFill>
                    <a:srgbClr val="FF7E00"/>
                  </a:solidFill>
                  <a:latin typeface="Montserrat Medium" pitchFamily="2" charset="77"/>
                </a:rPr>
                <a:t> www.bœredygtigledelse-liste.dk</a:t>
              </a:r>
              <a:endParaRPr lang="en-DK" sz="700" dirty="0">
                <a:solidFill>
                  <a:srgbClr val="FF7E00"/>
                </a:solidFill>
                <a:latin typeface="Montserrat Medium" pitchFamily="2" charset="77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B49FC7-D327-5840-9255-E874C3734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89620" y="3560785"/>
              <a:ext cx="856074" cy="288000"/>
            </a:xfrm>
            <a:prstGeom prst="rect">
              <a:avLst/>
            </a:prstGeom>
          </p:spPr>
        </p:pic>
        <p:pic>
          <p:nvPicPr>
            <p:cNvPr id="15" name="Graphic 36">
              <a:extLst>
                <a:ext uri="{FF2B5EF4-FFF2-40B4-BE49-F238E27FC236}">
                  <a16:creationId xmlns:a16="http://schemas.microsoft.com/office/drawing/2014/main" id="{06E4EAD9-457B-472D-AB0C-7B4654D7B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97727" y="3277603"/>
              <a:ext cx="254306" cy="254306"/>
            </a:xfrm>
            <a:prstGeom prst="rect">
              <a:avLst/>
            </a:prstGeom>
          </p:spPr>
        </p:pic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3F66C38D-0787-4C2E-BCEE-2B556B990E9E}"/>
                </a:ext>
              </a:extLst>
            </p:cNvPr>
            <p:cNvSpPr txBox="1"/>
            <p:nvPr/>
          </p:nvSpPr>
          <p:spPr>
            <a:xfrm>
              <a:off x="2994495" y="2846900"/>
              <a:ext cx="126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solidFill>
                    <a:srgbClr val="FF7E00"/>
                  </a:solidFill>
                  <a:latin typeface="Montserrat Medium" pitchFamily="2" charset="77"/>
                </a:rPr>
                <a:t>Bæredygtig Ledelse støtter IDA Lederforum</a:t>
              </a:r>
            </a:p>
          </p:txBody>
        </p:sp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89D6D040-7391-4545-B60B-9EFDC529210C}"/>
                </a:ext>
              </a:extLst>
            </p:cNvPr>
            <p:cNvSpPr txBox="1"/>
            <p:nvPr/>
          </p:nvSpPr>
          <p:spPr>
            <a:xfrm>
              <a:off x="1263837" y="3497375"/>
              <a:ext cx="117157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latin typeface="Montserrat Medium" panose="00000600000000000000" pitchFamily="2" charset="0"/>
                </a:rPr>
                <a:t>Kandidatnavn</a:t>
              </a:r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3B41D519-F025-43B7-9612-C6548E2F3CB8}"/>
                </a:ext>
              </a:extLst>
            </p:cNvPr>
            <p:cNvSpPr/>
            <p:nvPr/>
          </p:nvSpPr>
          <p:spPr>
            <a:xfrm>
              <a:off x="315198" y="3308785"/>
              <a:ext cx="792000" cy="7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F4A5996A-88BF-48F2-B121-0527BBFD097A}"/>
                </a:ext>
              </a:extLst>
            </p:cNvPr>
            <p:cNvSpPr txBox="1"/>
            <p:nvPr/>
          </p:nvSpPr>
          <p:spPr>
            <a:xfrm>
              <a:off x="426931" y="3560785"/>
              <a:ext cx="623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latin typeface="Montserrat Medium" panose="00000600000000000000" pitchFamily="2" charset="0"/>
                </a:rPr>
                <a:t>Kandidat </a:t>
              </a:r>
            </a:p>
            <a:p>
              <a:r>
                <a:rPr lang="da-DK" sz="700" dirty="0">
                  <a:latin typeface="Montserrat Medium" panose="00000600000000000000" pitchFamily="2" charset="0"/>
                </a:rPr>
                <a:t>foto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56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81EFDE85-0876-493B-918A-F307543AE4EA}"/>
              </a:ext>
            </a:extLst>
          </p:cNvPr>
          <p:cNvGrpSpPr/>
          <p:nvPr/>
        </p:nvGrpSpPr>
        <p:grpSpPr>
          <a:xfrm>
            <a:off x="0" y="0"/>
            <a:ext cx="4321557" cy="4323031"/>
            <a:chOff x="0" y="0"/>
            <a:chExt cx="4321557" cy="4323031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533F2DE8-0A85-4FE4-B722-D55E3127B77F}"/>
                </a:ext>
              </a:extLst>
            </p:cNvPr>
            <p:cNvSpPr/>
            <p:nvPr/>
          </p:nvSpPr>
          <p:spPr>
            <a:xfrm>
              <a:off x="0" y="0"/>
              <a:ext cx="4319588" cy="4323031"/>
            </a:xfrm>
            <a:prstGeom prst="rect">
              <a:avLst/>
            </a:prstGeom>
            <a:solidFill>
              <a:srgbClr val="00003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FA87CD-3682-164A-BB14-EC95F716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0000"/>
            </a:blip>
            <a:srcRect l="15460" t="2496" r="22733" b="4824"/>
            <a:stretch/>
          </p:blipFill>
          <p:spPr>
            <a:xfrm>
              <a:off x="0" y="3443"/>
              <a:ext cx="4316790" cy="431958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828469F-F44F-7F43-B4ED-720CFB9E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969" t="6134" r="24487" b="-6134"/>
            <a:stretch/>
          </p:blipFill>
          <p:spPr>
            <a:xfrm>
              <a:off x="0" y="28683"/>
              <a:ext cx="4321557" cy="40528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755DE1-1372-134E-8572-341B21A6CFB2}"/>
                </a:ext>
              </a:extLst>
            </p:cNvPr>
            <p:cNvSpPr txBox="1"/>
            <p:nvPr/>
          </p:nvSpPr>
          <p:spPr>
            <a:xfrm>
              <a:off x="182937" y="3676564"/>
              <a:ext cx="2806180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da-DK" sz="852" dirty="0">
                  <a:solidFill>
                    <a:schemeClr val="bg1"/>
                  </a:solidFill>
                  <a:latin typeface="Montserrat" pitchFamily="2" charset="77"/>
                </a:rPr>
                <a:t>Er du IDA medlem og har lyst til at være med på Bæredygtig Ledelse, så kontakt os på</a:t>
              </a:r>
              <a:r>
                <a:rPr lang="da-DK" sz="852" dirty="0">
                  <a:solidFill>
                    <a:srgbClr val="FF7E00"/>
                  </a:solidFill>
                  <a:latin typeface="Montserrat" pitchFamily="2" charset="77"/>
                </a:rPr>
                <a:t>.bœredygtigledelse-liste.dk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381A74-E3FD-DA4E-BE01-8AE35A6D5D6D}"/>
                </a:ext>
              </a:extLst>
            </p:cNvPr>
            <p:cNvSpPr/>
            <p:nvPr/>
          </p:nvSpPr>
          <p:spPr>
            <a:xfrm>
              <a:off x="462724" y="179884"/>
              <a:ext cx="34672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sz="1600" dirty="0">
                  <a:solidFill>
                    <a:schemeClr val="bg1"/>
                  </a:solidFill>
                  <a:latin typeface="Montserrat" pitchFamily="2" charset="77"/>
                </a:rPr>
                <a:t>Din fremtid. Vores samfund.</a:t>
              </a:r>
              <a:r>
                <a:rPr lang="da-DK" sz="1600" dirty="0">
                  <a:solidFill>
                    <a:schemeClr val="bg1"/>
                  </a:solidFill>
                  <a:latin typeface="Montserrat Medium" pitchFamily="2" charset="77"/>
                </a:rPr>
                <a:t> Bæredygtig Ledelse</a:t>
              </a:r>
              <a:endParaRPr lang="da-DK" sz="1600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E466202A-D455-405B-8845-29536D1C15FA}"/>
                </a:ext>
              </a:extLst>
            </p:cNvPr>
            <p:cNvSpPr/>
            <p:nvPr/>
          </p:nvSpPr>
          <p:spPr>
            <a:xfrm>
              <a:off x="3172053" y="3180452"/>
              <a:ext cx="986400" cy="9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pic>
          <p:nvPicPr>
            <p:cNvPr id="22" name="Graphic 36">
              <a:extLst>
                <a:ext uri="{FF2B5EF4-FFF2-40B4-BE49-F238E27FC236}">
                  <a16:creationId xmlns:a16="http://schemas.microsoft.com/office/drawing/2014/main" id="{B3101B51-93B5-40B9-AA06-796FAF69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645" y="3223796"/>
              <a:ext cx="254306" cy="254306"/>
            </a:xfrm>
            <a:prstGeom prst="rect">
              <a:avLst/>
            </a:prstGeom>
          </p:spPr>
        </p:pic>
        <p:pic>
          <p:nvPicPr>
            <p:cNvPr id="23" name="Graphic 2">
              <a:extLst>
                <a:ext uri="{FF2B5EF4-FFF2-40B4-BE49-F238E27FC236}">
                  <a16:creationId xmlns:a16="http://schemas.microsoft.com/office/drawing/2014/main" id="{2C989A74-EDDE-4D38-9329-A2469E9FE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34118" y="3529652"/>
              <a:ext cx="856073" cy="288000"/>
            </a:xfrm>
            <a:prstGeom prst="rect">
              <a:avLst/>
            </a:prstGeom>
          </p:spPr>
        </p:pic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27454B4A-9142-426D-AF31-D8793E8B5F95}"/>
                </a:ext>
              </a:extLst>
            </p:cNvPr>
            <p:cNvSpPr txBox="1"/>
            <p:nvPr/>
          </p:nvSpPr>
          <p:spPr>
            <a:xfrm>
              <a:off x="3051645" y="2846900"/>
              <a:ext cx="1265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solidFill>
                    <a:srgbClr val="FF7E00"/>
                  </a:solidFill>
                  <a:latin typeface="Montserrat Medium" pitchFamily="2" charset="77"/>
                </a:rPr>
                <a:t>Bæredygtig Ledelse støtter IDA Lederforum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5C9F433-DF3D-424D-BF87-49CC87FED7E2}"/>
              </a:ext>
            </a:extLst>
          </p:cNvPr>
          <p:cNvGrpSpPr/>
          <p:nvPr/>
        </p:nvGrpSpPr>
        <p:grpSpPr>
          <a:xfrm>
            <a:off x="0" y="-6886"/>
            <a:ext cx="4335569" cy="4329917"/>
            <a:chOff x="0" y="-6886"/>
            <a:chExt cx="4335569" cy="4329917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3F241B6E-0EAF-459E-BCF2-072EC814C092}"/>
                </a:ext>
              </a:extLst>
            </p:cNvPr>
            <p:cNvSpPr/>
            <p:nvPr/>
          </p:nvSpPr>
          <p:spPr>
            <a:xfrm>
              <a:off x="0" y="0"/>
              <a:ext cx="4316790" cy="4319588"/>
            </a:xfrm>
            <a:prstGeom prst="rect">
              <a:avLst/>
            </a:prstGeom>
            <a:solidFill>
              <a:srgbClr val="00003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FA87CD-3682-164A-BB14-EC95F716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0000"/>
            </a:blip>
            <a:srcRect l="15460" t="2496" r="22733" b="4824"/>
            <a:stretch/>
          </p:blipFill>
          <p:spPr>
            <a:xfrm>
              <a:off x="18779" y="-3443"/>
              <a:ext cx="4316790" cy="431958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828469F-F44F-7F43-B4ED-720CFB9E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969" t="6134" r="24487" b="-6134"/>
            <a:stretch/>
          </p:blipFill>
          <p:spPr>
            <a:xfrm>
              <a:off x="0" y="-6886"/>
              <a:ext cx="4321557" cy="40528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755DE1-1372-134E-8572-341B21A6CFB2}"/>
                </a:ext>
              </a:extLst>
            </p:cNvPr>
            <p:cNvSpPr txBox="1"/>
            <p:nvPr/>
          </p:nvSpPr>
          <p:spPr>
            <a:xfrm>
              <a:off x="297065" y="3769097"/>
              <a:ext cx="3760219" cy="55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Er du IDA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medlem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og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har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lyst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til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at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være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med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på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Bæredygtig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Ledelse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så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kontakt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os</a:t>
              </a:r>
              <a:r>
                <a:rPr lang="en-GB" sz="852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852" dirty="0" err="1">
                  <a:solidFill>
                    <a:schemeClr val="bg1"/>
                  </a:solidFill>
                  <a:latin typeface="Montserrat" pitchFamily="2" charset="77"/>
                </a:rPr>
                <a:t>på</a:t>
              </a:r>
              <a:r>
                <a:rPr lang="en-GB" sz="852" dirty="0" err="1">
                  <a:solidFill>
                    <a:srgbClr val="FF7E00"/>
                  </a:solidFill>
                  <a:latin typeface="Montserrat" pitchFamily="2" charset="77"/>
                </a:rPr>
                <a:t>.bœredygtigledelse-liste.dk</a:t>
              </a:r>
              <a:endParaRPr lang="en-DK" sz="852" dirty="0">
                <a:solidFill>
                  <a:srgbClr val="FF7E00"/>
                </a:solidFill>
                <a:latin typeface="Montserrat" pitchFamily="2" charset="77"/>
              </a:endParaRPr>
            </a:p>
            <a:p>
              <a:pPr algn="ctr">
                <a:lnSpc>
                  <a:spcPct val="120000"/>
                </a:lnSpc>
              </a:pPr>
              <a:endParaRPr lang="en-DK" sz="852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381A74-E3FD-DA4E-BE01-8AE35A6D5D6D}"/>
                </a:ext>
              </a:extLst>
            </p:cNvPr>
            <p:cNvSpPr/>
            <p:nvPr/>
          </p:nvSpPr>
          <p:spPr>
            <a:xfrm>
              <a:off x="462724" y="179884"/>
              <a:ext cx="34672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Montserrat" pitchFamily="2" charset="77"/>
                </a:rPr>
                <a:t>Din </a:t>
              </a:r>
              <a:r>
                <a:rPr lang="en-GB" sz="1600" dirty="0" err="1">
                  <a:solidFill>
                    <a:schemeClr val="bg1"/>
                  </a:solidFill>
                  <a:latin typeface="Montserrat" pitchFamily="2" charset="77"/>
                </a:rPr>
                <a:t>fremtid</a:t>
              </a:r>
              <a:r>
                <a:rPr lang="en-GB" sz="1600" dirty="0">
                  <a:solidFill>
                    <a:schemeClr val="bg1"/>
                  </a:solidFill>
                  <a:latin typeface="Montserrat" pitchFamily="2" charset="77"/>
                </a:rPr>
                <a:t>. Vores </a:t>
              </a:r>
              <a:r>
                <a:rPr lang="en-GB" sz="1600" dirty="0" err="1">
                  <a:solidFill>
                    <a:schemeClr val="bg1"/>
                  </a:solidFill>
                  <a:latin typeface="Montserrat" pitchFamily="2" charset="77"/>
                </a:rPr>
                <a:t>samfund</a:t>
              </a:r>
              <a:r>
                <a:rPr lang="en-GB" sz="1600" dirty="0">
                  <a:solidFill>
                    <a:schemeClr val="bg1"/>
                  </a:solidFill>
                  <a:latin typeface="Montserrat" pitchFamily="2" charset="77"/>
                </a:rPr>
                <a:t>.</a:t>
              </a:r>
              <a:r>
                <a:rPr lang="en-GB" sz="1600" dirty="0">
                  <a:solidFill>
                    <a:schemeClr val="bg1"/>
                  </a:solidFill>
                  <a:latin typeface="Montserrat Medium" pitchFamily="2" charset="77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latin typeface="Montserrat Medium" pitchFamily="2" charset="77"/>
                </a:rPr>
                <a:t>Bæredygtig</a:t>
              </a:r>
              <a:r>
                <a:rPr lang="en-GB" sz="1600" dirty="0">
                  <a:solidFill>
                    <a:schemeClr val="bg1"/>
                  </a:solidFill>
                  <a:latin typeface="Montserrat Medium" pitchFamily="2" charset="77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latin typeface="Montserrat Medium" pitchFamily="2" charset="77"/>
                </a:rPr>
                <a:t>Ledelse</a:t>
              </a:r>
              <a:endParaRPr lang="en-GB" sz="1600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F8E451-B774-1946-8C49-BE369BCC698F}"/>
                </a:ext>
              </a:extLst>
            </p:cNvPr>
            <p:cNvSpPr/>
            <p:nvPr/>
          </p:nvSpPr>
          <p:spPr>
            <a:xfrm>
              <a:off x="3188047" y="2789316"/>
              <a:ext cx="86923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DFD7422-E8D2-9A47-A862-58064DD50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17040" y="2736832"/>
              <a:ext cx="254306" cy="254306"/>
            </a:xfrm>
            <a:prstGeom prst="rect">
              <a:avLst/>
            </a:prstGeom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A7B4C00E-ABA8-CE48-9E49-2687CD5D3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2244" b="2244"/>
            <a:stretch/>
          </p:blipFill>
          <p:spPr bwMode="auto">
            <a:xfrm>
              <a:off x="297064" y="936191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DBA7B266-DB77-0E43-B0E7-8CCE33D66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t="2248" b="2248"/>
            <a:stretch/>
          </p:blipFill>
          <p:spPr bwMode="auto">
            <a:xfrm>
              <a:off x="1260725" y="936190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04CE10F7-5486-3547-9F7B-8113E85B82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 l="14111" t="11020" r="14408" b="20859"/>
            <a:stretch/>
          </p:blipFill>
          <p:spPr bwMode="auto">
            <a:xfrm>
              <a:off x="2222578" y="936192"/>
              <a:ext cx="869237" cy="82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A7793A69-D576-2648-ACB0-5F21C7867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2200" b="2200"/>
            <a:stretch/>
          </p:blipFill>
          <p:spPr bwMode="auto">
            <a:xfrm>
              <a:off x="3188047" y="936189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B23065DF-BB85-1846-AF0E-2AD87E9F7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15488" b="15488"/>
            <a:stretch/>
          </p:blipFill>
          <p:spPr bwMode="auto">
            <a:xfrm>
              <a:off x="297064" y="1861446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C9C45721-3FAF-3B4F-AF70-52FF69EFE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2200" b="2200"/>
            <a:stretch/>
          </p:blipFill>
          <p:spPr bwMode="auto">
            <a:xfrm>
              <a:off x="1260725" y="1861445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89956266-9149-E74D-AF7D-A0E9B18F4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 t="2200" b="2200"/>
            <a:stretch/>
          </p:blipFill>
          <p:spPr bwMode="auto">
            <a:xfrm>
              <a:off x="2224386" y="1861444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7B6674E6-106C-DA4F-8F96-92F15BCDA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/>
            <a:srcRect l="21955" t="16865" r="22798" b="16865"/>
            <a:stretch/>
          </p:blipFill>
          <p:spPr bwMode="auto">
            <a:xfrm>
              <a:off x="3188047" y="1861446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2F38B5F1-B91A-5749-81DA-E12713849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/>
            <a:srcRect t="2059" b="2059"/>
            <a:stretch/>
          </p:blipFill>
          <p:spPr bwMode="auto">
            <a:xfrm>
              <a:off x="297064" y="2789318"/>
              <a:ext cx="8692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A1457A4-CC58-C542-AB1E-276D420A4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293441" y="3120012"/>
              <a:ext cx="658448" cy="22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99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6C39230-2178-410D-9819-518A6F3726F9}"/>
              </a:ext>
            </a:extLst>
          </p:cNvPr>
          <p:cNvSpPr/>
          <p:nvPr/>
        </p:nvSpPr>
        <p:spPr>
          <a:xfrm>
            <a:off x="0" y="0"/>
            <a:ext cx="4316790" cy="4319588"/>
          </a:xfrm>
          <a:prstGeom prst="rect">
            <a:avLst/>
          </a:prstGeom>
          <a:solidFill>
            <a:srgbClr val="00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A87CD-3682-164A-BB14-EC95F716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 l="16671" r="16671"/>
          <a:stretch/>
        </p:blipFill>
        <p:spPr>
          <a:xfrm>
            <a:off x="12065" y="-3379"/>
            <a:ext cx="4316790" cy="4319588"/>
          </a:xfrm>
          <a:prstGeom prst="rect">
            <a:avLst/>
          </a:prstGeom>
          <a:noFill/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AED4040-CD13-3841-BDA5-5275AB485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969" t="6134" r="24487" b="-6134"/>
          <a:stretch/>
        </p:blipFill>
        <p:spPr>
          <a:xfrm>
            <a:off x="7298" y="0"/>
            <a:ext cx="4321557" cy="40528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E4DC555-0DB7-4C4A-A741-82116707C419}"/>
              </a:ext>
            </a:extLst>
          </p:cNvPr>
          <p:cNvSpPr/>
          <p:nvPr/>
        </p:nvSpPr>
        <p:spPr>
          <a:xfrm>
            <a:off x="3108959" y="3212427"/>
            <a:ext cx="1005967" cy="9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1279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EF932-A748-F94D-B65A-6A9284CAFE38}"/>
              </a:ext>
            </a:extLst>
          </p:cNvPr>
          <p:cNvSpPr txBox="1"/>
          <p:nvPr/>
        </p:nvSpPr>
        <p:spPr>
          <a:xfrm>
            <a:off x="302036" y="244557"/>
            <a:ext cx="373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>
                <a:solidFill>
                  <a:schemeClr val="bg1"/>
                </a:solidFill>
                <a:latin typeface="Montserrat" pitchFamily="2" charset="77"/>
              </a:rPr>
              <a:t>IDAs medlemmer </a:t>
            </a:r>
            <a:r>
              <a:rPr lang="en-DK" dirty="0">
                <a:solidFill>
                  <a:schemeClr val="bg1"/>
                </a:solidFill>
                <a:latin typeface="Montserrat Medium" pitchFamily="2" charset="77"/>
              </a:rPr>
              <a:t>skaber den teknologiske udvikling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EB4601-BC35-E041-976D-37EEE150DD6E}"/>
              </a:ext>
            </a:extLst>
          </p:cNvPr>
          <p:cNvSpPr txBox="1"/>
          <p:nvPr/>
        </p:nvSpPr>
        <p:spPr>
          <a:xfrm>
            <a:off x="300066" y="979897"/>
            <a:ext cx="2463305" cy="202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Den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faglighed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som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IDA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organiserer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har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altid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vœret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vœsentlig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del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af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det, der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skaber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udviklingen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i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samfundet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700" dirty="0">
              <a:solidFill>
                <a:schemeClr val="bg1"/>
              </a:solidFill>
              <a:latin typeface="Montserrat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Derfor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Bæredygtig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Ledelse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skabt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700" dirty="0">
              <a:solidFill>
                <a:schemeClr val="bg1"/>
              </a:solidFill>
              <a:latin typeface="Montserrat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Skabt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for at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sætte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et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særligt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fokus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på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at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ledelse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nødvendig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disciplin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 I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uddannelse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arbejdsliv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organisation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og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samfund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700" dirty="0">
              <a:solidFill>
                <a:schemeClr val="bg1"/>
              </a:solidFill>
              <a:latin typeface="Montserrat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Ledelse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naturlig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del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af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rolle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 At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den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teknologiske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udvikling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der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skaber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fundamentet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samfundet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skal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stå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pa nu -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og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fremover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.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Derfor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er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ledelse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og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lederskabet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grundsten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i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vores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" pitchFamily="2" charset="77"/>
              </a:rPr>
              <a:t>fœlles</a:t>
            </a:r>
            <a:r>
              <a:rPr lang="en-GB" sz="700" dirty="0">
                <a:solidFill>
                  <a:schemeClr val="bg1"/>
                </a:solidFill>
                <a:latin typeface="Montserrat" pitchFamily="2" charset="77"/>
              </a:rPr>
              <a:t> fundament.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82B143-231E-764E-9596-6E169F430109}"/>
              </a:ext>
            </a:extLst>
          </p:cNvPr>
          <p:cNvSpPr txBox="1"/>
          <p:nvPr/>
        </p:nvSpPr>
        <p:spPr>
          <a:xfrm>
            <a:off x="2841057" y="1747350"/>
            <a:ext cx="1265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Bæredygtig</a:t>
            </a:r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Ledelse</a:t>
            </a:r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støtter</a:t>
            </a:r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 IDA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Lederforum</a:t>
            </a:r>
            <a:endParaRPr lang="en-DK" sz="700" dirty="0">
              <a:solidFill>
                <a:srgbClr val="FF7E00"/>
              </a:solidFill>
              <a:latin typeface="Montserrat Medium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F8E451-B774-1946-8C49-BE369BCC698F}"/>
              </a:ext>
            </a:extLst>
          </p:cNvPr>
          <p:cNvSpPr/>
          <p:nvPr/>
        </p:nvSpPr>
        <p:spPr>
          <a:xfrm>
            <a:off x="213386" y="3212429"/>
            <a:ext cx="2851090" cy="9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1279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04CE10F7-5486-3547-9F7B-8113E85B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0626" t="4714" r="24310" b="12183"/>
          <a:stretch/>
        </p:blipFill>
        <p:spPr bwMode="auto">
          <a:xfrm>
            <a:off x="300066" y="3289288"/>
            <a:ext cx="869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D070F3-37FA-E448-BB86-38264161D90B}"/>
              </a:ext>
            </a:extLst>
          </p:cNvPr>
          <p:cNvSpPr txBox="1"/>
          <p:nvPr/>
        </p:nvSpPr>
        <p:spPr>
          <a:xfrm>
            <a:off x="1263837" y="3384043"/>
            <a:ext cx="1660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rgbClr val="181447"/>
                </a:solidFill>
                <a:latin typeface="Montserrat Medium" pitchFamily="2" charset="77"/>
              </a:rPr>
              <a:t>Cornelius Olesen</a:t>
            </a:r>
          </a:p>
          <a:p>
            <a:r>
              <a:rPr lang="en-GB" sz="700" dirty="0" err="1">
                <a:solidFill>
                  <a:srgbClr val="181447"/>
                </a:solidFill>
                <a:latin typeface="Montserrat Medium" pitchFamily="2" charset="77"/>
              </a:rPr>
              <a:t>Bestyrelsesmedlem</a:t>
            </a:r>
            <a:endParaRPr lang="en-GB" sz="700" dirty="0">
              <a:solidFill>
                <a:srgbClr val="181447"/>
              </a:solidFill>
              <a:latin typeface="Montserrat Medium" pitchFamily="2" charset="77"/>
            </a:endParaRPr>
          </a:p>
          <a:p>
            <a:endParaRPr lang="en-GB" sz="700" dirty="0">
              <a:solidFill>
                <a:srgbClr val="181447"/>
              </a:solidFill>
              <a:latin typeface="Montserrat Medium" pitchFamily="2" charset="77"/>
            </a:endParaRPr>
          </a:p>
          <a:p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Find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mig</a:t>
            </a:r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på</a:t>
            </a:r>
            <a:r>
              <a:rPr lang="en-GB" sz="700" dirty="0">
                <a:solidFill>
                  <a:srgbClr val="FF7E00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rgbClr val="FF7E00"/>
                </a:solidFill>
                <a:latin typeface="Montserrat Medium" pitchFamily="2" charset="77"/>
              </a:rPr>
              <a:t>www.bœredygtigledelse-liste.dk</a:t>
            </a:r>
            <a:endParaRPr lang="en-DK" sz="700" dirty="0">
              <a:solidFill>
                <a:srgbClr val="FF7E00"/>
              </a:solidFill>
              <a:latin typeface="Montserrat Medium" pitchFamily="2" charset="77"/>
            </a:endParaRPr>
          </a:p>
          <a:p>
            <a:endParaRPr lang="en-DK" sz="700" dirty="0">
              <a:solidFill>
                <a:srgbClr val="181447"/>
              </a:solidFill>
              <a:latin typeface="Montserrat Medium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2B544A-5007-AA4A-8EAC-2F29EEA76419}"/>
              </a:ext>
            </a:extLst>
          </p:cNvPr>
          <p:cNvSpPr txBox="1"/>
          <p:nvPr/>
        </p:nvSpPr>
        <p:spPr>
          <a:xfrm>
            <a:off x="2841057" y="979896"/>
            <a:ext cx="1193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Er du IDA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medlem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og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har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lyst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til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at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vore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med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på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Bæredygtig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Ledelse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listen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som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kandidat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til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IDAvalget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2022,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så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kontakt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GB" sz="700" dirty="0" err="1">
                <a:solidFill>
                  <a:schemeClr val="bg1"/>
                </a:solidFill>
                <a:latin typeface="Montserrat Medium" pitchFamily="2" charset="77"/>
              </a:rPr>
              <a:t>mig</a:t>
            </a:r>
            <a:r>
              <a:rPr lang="en-GB" sz="7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BB49FC7-D327-5840-9255-E874C3734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9620" y="3560785"/>
            <a:ext cx="856074" cy="28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841A77F-A163-4B27-A768-39C2B0C34CDB}"/>
              </a:ext>
            </a:extLst>
          </p:cNvPr>
          <p:cNvSpPr txBox="1"/>
          <p:nvPr/>
        </p:nvSpPr>
        <p:spPr>
          <a:xfrm>
            <a:off x="300066" y="2936098"/>
            <a:ext cx="2767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 dirty="0">
                <a:solidFill>
                  <a:srgbClr val="FF7E00"/>
                </a:solidFill>
                <a:latin typeface="Montserrat" panose="00000500000000000000" pitchFamily="2" charset="0"/>
              </a:rPr>
              <a:t>Vi vil skabe et IDA Ledelse Råd – en grundsten for bæredygtig ledelse.</a:t>
            </a:r>
          </a:p>
        </p:txBody>
      </p:sp>
    </p:spTree>
    <p:extLst>
      <p:ext uri="{BB962C8B-B14F-4D97-AF65-F5344CB8AC3E}">
        <p14:creationId xmlns:p14="http://schemas.microsoft.com/office/powerpoint/2010/main" val="8482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B2AF5B3E-C1F1-4F79-AE78-2619D076EA82}"/>
              </a:ext>
            </a:extLst>
          </p:cNvPr>
          <p:cNvGrpSpPr/>
          <p:nvPr/>
        </p:nvGrpSpPr>
        <p:grpSpPr>
          <a:xfrm>
            <a:off x="-4767" y="0"/>
            <a:ext cx="4324355" cy="4319588"/>
            <a:chOff x="-4767" y="0"/>
            <a:chExt cx="4324355" cy="4319588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6BA16404-F2BF-4FDB-9791-DACFA52E52D2}"/>
                </a:ext>
              </a:extLst>
            </p:cNvPr>
            <p:cNvSpPr/>
            <p:nvPr/>
          </p:nvSpPr>
          <p:spPr>
            <a:xfrm>
              <a:off x="1" y="0"/>
              <a:ext cx="4316790" cy="4319588"/>
            </a:xfrm>
            <a:prstGeom prst="rect">
              <a:avLst/>
            </a:prstGeom>
            <a:solidFill>
              <a:srgbClr val="00003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3DC5E7AE-7E5B-43FE-82EC-0FD8A3503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16671" r="16671"/>
            <a:stretch/>
          </p:blipFill>
          <p:spPr>
            <a:xfrm>
              <a:off x="2798" y="0"/>
              <a:ext cx="4316790" cy="4319588"/>
            </a:xfrm>
            <a:prstGeom prst="rect">
              <a:avLst/>
            </a:prstGeom>
            <a:gradFill>
              <a:gsLst>
                <a:gs pos="0">
                  <a:schemeClr val="accent1">
                    <a:alpha val="60000"/>
                    <a:lumMod val="6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F2A8F5C-8357-2447-BDE0-14D8CC2E9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969" t="6134" r="24487" b="-6134"/>
            <a:stretch/>
          </p:blipFill>
          <p:spPr>
            <a:xfrm>
              <a:off x="-4767" y="0"/>
              <a:ext cx="4321557" cy="4052888"/>
            </a:xfrm>
            <a:prstGeom prst="rect">
              <a:avLst/>
            </a:prstGeom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041CFB26-17E6-4347-9B02-FD2DBB83905E}"/>
                </a:ext>
              </a:extLst>
            </p:cNvPr>
            <p:cNvSpPr/>
            <p:nvPr/>
          </p:nvSpPr>
          <p:spPr>
            <a:xfrm>
              <a:off x="0" y="0"/>
              <a:ext cx="4316790" cy="4319588"/>
            </a:xfrm>
            <a:prstGeom prst="rect">
              <a:avLst/>
            </a:prstGeom>
            <a:solidFill>
              <a:srgbClr val="00003C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1EF932-A748-F94D-B65A-6A9284CAFE38}"/>
                </a:ext>
              </a:extLst>
            </p:cNvPr>
            <p:cNvSpPr txBox="1"/>
            <p:nvPr/>
          </p:nvSpPr>
          <p:spPr>
            <a:xfrm>
              <a:off x="325114" y="657884"/>
              <a:ext cx="33791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K" sz="3200" dirty="0">
                  <a:solidFill>
                    <a:schemeClr val="bg1"/>
                  </a:solidFill>
                  <a:latin typeface="Montserrat" pitchFamily="2" charset="77"/>
                </a:rPr>
                <a:t>IDAs medlemmer </a:t>
              </a:r>
              <a:r>
                <a:rPr lang="en-DK" sz="3200" dirty="0">
                  <a:solidFill>
                    <a:schemeClr val="bg1"/>
                  </a:solidFill>
                  <a:latin typeface="Montserrat Medium" pitchFamily="2" charset="77"/>
                </a:rPr>
                <a:t>skaber den teknologiske udvikling!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2F8E451-B774-1946-8C49-BE369BCC698F}"/>
                </a:ext>
              </a:extLst>
            </p:cNvPr>
            <p:cNvSpPr/>
            <p:nvPr/>
          </p:nvSpPr>
          <p:spPr>
            <a:xfrm>
              <a:off x="3174402" y="3212429"/>
              <a:ext cx="1004400" cy="984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279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DFD7422-E8D2-9A47-A862-58064DD50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61597" y="3226365"/>
              <a:ext cx="254306" cy="25430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1AFDD1-C280-5E43-94B5-E378570A97C6}"/>
                </a:ext>
              </a:extLst>
            </p:cNvPr>
            <p:cNvSpPr txBox="1"/>
            <p:nvPr/>
          </p:nvSpPr>
          <p:spPr>
            <a:xfrm>
              <a:off x="357388" y="277239"/>
              <a:ext cx="12651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solidFill>
                    <a:srgbClr val="FF7E00"/>
                  </a:solidFill>
                  <a:latin typeface="Montserrat Medium" pitchFamily="2" charset="77"/>
                </a:rPr>
                <a:t>Vidste</a:t>
              </a:r>
              <a:r>
                <a:rPr lang="en-GB" sz="1200" dirty="0">
                  <a:solidFill>
                    <a:srgbClr val="FF7E00"/>
                  </a:solidFill>
                  <a:latin typeface="Montserrat Medium" pitchFamily="2" charset="77"/>
                </a:rPr>
                <a:t> du at…</a:t>
              </a:r>
              <a:endParaRPr lang="en-DK" sz="1200" dirty="0">
                <a:solidFill>
                  <a:srgbClr val="FF7E00"/>
                </a:solidFill>
                <a:latin typeface="Montserrat Medium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F1F0F7-9BE1-DF4D-B770-78498C2C73A0}"/>
                </a:ext>
              </a:extLst>
            </p:cNvPr>
            <p:cNvSpPr txBox="1"/>
            <p:nvPr/>
          </p:nvSpPr>
          <p:spPr>
            <a:xfrm>
              <a:off x="357387" y="3504732"/>
              <a:ext cx="2490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solidFill>
                    <a:srgbClr val="FF7E00"/>
                  </a:solidFill>
                  <a:latin typeface="Montserrat" pitchFamily="2" charset="77"/>
                </a:rPr>
                <a:t>Læs</a:t>
              </a:r>
              <a:r>
                <a:rPr lang="en-GB" sz="1200" dirty="0">
                  <a:solidFill>
                    <a:srgbClr val="FF7E00"/>
                  </a:solidFill>
                  <a:latin typeface="Montserrat" pitchFamily="2" charset="77"/>
                </a:rPr>
                <a:t> mere </a:t>
              </a:r>
              <a:r>
                <a:rPr lang="en-GB" sz="1200" dirty="0" err="1">
                  <a:solidFill>
                    <a:srgbClr val="FF7E00"/>
                  </a:solidFill>
                  <a:latin typeface="Montserrat" pitchFamily="2" charset="77"/>
                </a:rPr>
                <a:t>og</a:t>
              </a:r>
              <a:r>
                <a:rPr lang="en-GB" sz="1200" dirty="0">
                  <a:solidFill>
                    <a:srgbClr val="FF7E00"/>
                  </a:solidFill>
                  <a:latin typeface="Montserrat" pitchFamily="2" charset="77"/>
                </a:rPr>
                <a:t> </a:t>
              </a:r>
              <a:r>
                <a:rPr lang="en-GB" sz="1200" dirty="0" err="1">
                  <a:solidFill>
                    <a:srgbClr val="FF7E00"/>
                  </a:solidFill>
                  <a:latin typeface="Montserrat" pitchFamily="2" charset="77"/>
                </a:rPr>
                <a:t>vær</a:t>
              </a:r>
              <a:r>
                <a:rPr lang="en-GB" sz="1200" dirty="0">
                  <a:solidFill>
                    <a:srgbClr val="FF7E00"/>
                  </a:solidFill>
                  <a:latin typeface="Montserrat" pitchFamily="2" charset="77"/>
                </a:rPr>
                <a:t> med </a:t>
              </a:r>
              <a:r>
                <a:rPr lang="en-GB" sz="1200" dirty="0" err="1">
                  <a:solidFill>
                    <a:srgbClr val="FF7E00"/>
                  </a:solidFill>
                  <a:latin typeface="Montserrat" pitchFamily="2" charset="77"/>
                </a:rPr>
                <a:t>på</a:t>
              </a:r>
              <a:endParaRPr lang="en-GB" sz="1200" dirty="0">
                <a:solidFill>
                  <a:srgbClr val="FF7E00"/>
                </a:solidFill>
                <a:latin typeface="Montserrat" pitchFamily="2" charset="77"/>
              </a:endParaRPr>
            </a:p>
            <a:p>
              <a:r>
                <a:rPr lang="en-GB" sz="1200" dirty="0" err="1">
                  <a:solidFill>
                    <a:srgbClr val="FF7E00"/>
                  </a:solidFill>
                  <a:latin typeface="Montserrat Medium" pitchFamily="2" charset="77"/>
                </a:rPr>
                <a:t>bœredygtigledelse-liste.dk</a:t>
              </a:r>
              <a:endParaRPr lang="en-DK" sz="1200" dirty="0">
                <a:solidFill>
                  <a:srgbClr val="FF7E00"/>
                </a:solidFill>
                <a:latin typeface="Montserrat Medium" pitchFamily="2" charset="77"/>
              </a:endParaRPr>
            </a:p>
            <a:p>
              <a:r>
                <a:rPr lang="en-GB" sz="1200" dirty="0">
                  <a:solidFill>
                    <a:srgbClr val="FF7E00"/>
                  </a:solidFill>
                  <a:latin typeface="Montserrat Medium" pitchFamily="2" charset="77"/>
                </a:rPr>
                <a:t> </a:t>
              </a:r>
              <a:endParaRPr lang="en-DK" sz="1200" dirty="0">
                <a:solidFill>
                  <a:srgbClr val="FF7E00"/>
                </a:solidFill>
                <a:latin typeface="Montserrat Medium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3CFDB0D-DC51-ED4B-B477-E68822C71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41699" y="3560123"/>
              <a:ext cx="856074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56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</TotalTime>
  <Words>461</Words>
  <Application>Microsoft Office PowerPoint</Application>
  <PresentationFormat>Brugerdefineret</PresentationFormat>
  <Paragraphs>49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Montserrat</vt:lpstr>
      <vt:lpstr>Montserrat Medium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Teglbjerg</dc:creator>
  <cp:lastModifiedBy>Cornelius Olesen</cp:lastModifiedBy>
  <cp:revision>40</cp:revision>
  <dcterms:created xsi:type="dcterms:W3CDTF">2022-01-04T12:51:29Z</dcterms:created>
  <dcterms:modified xsi:type="dcterms:W3CDTF">2022-02-04T10:36:08Z</dcterms:modified>
</cp:coreProperties>
</file>